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468" r:id="rId2"/>
    <p:sldId id="481" r:id="rId3"/>
    <p:sldId id="478" r:id="rId4"/>
    <p:sldId id="479" r:id="rId5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875" autoAdjust="0"/>
    <p:restoredTop sz="94660"/>
  </p:normalViewPr>
  <p:slideViewPr>
    <p:cSldViewPr snapToGrid="0">
      <p:cViewPr varScale="1">
        <p:scale>
          <a:sx n="80" d="100"/>
          <a:sy n="80" d="100"/>
        </p:scale>
        <p:origin x="108" y="4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1628507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5333200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881040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02EE3D04-9070-4DB4-A6B2-53C97D438C28}"/>
              </a:ext>
            </a:extLst>
          </p:cNvPr>
          <p:cNvGrpSpPr/>
          <p:nvPr/>
        </p:nvGrpSpPr>
        <p:grpSpPr>
          <a:xfrm>
            <a:off x="1307579" y="405037"/>
            <a:ext cx="7249886" cy="923330"/>
            <a:chOff x="910702" y="405037"/>
            <a:chExt cx="7249886" cy="923330"/>
          </a:xfrm>
        </p:grpSpPr>
        <p:sp>
          <p:nvSpPr>
            <p:cNvPr id="8" name="テキスト ボックス 7">
              <a:extLst>
                <a:ext uri="{FF2B5EF4-FFF2-40B4-BE49-F238E27FC236}">
                  <a16:creationId xmlns:a16="http://schemas.microsoft.com/office/drawing/2014/main" id="{4138795A-D163-4621-BA4D-08F9803FB82A}"/>
                </a:ext>
              </a:extLst>
            </p:cNvPr>
            <p:cNvSpPr txBox="1"/>
            <p:nvPr/>
          </p:nvSpPr>
          <p:spPr>
            <a:xfrm>
              <a:off x="3371845" y="405037"/>
              <a:ext cx="4339650" cy="92333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kumimoji="1" lang="ja-JP" altLang="en-US" sz="5400" b="1" dirty="0">
                  <a:solidFill>
                    <a:srgbClr val="FF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緊急時の内線</a:t>
              </a:r>
              <a:endParaRPr kumimoji="1" lang="en-US" altLang="ja-JP" sz="54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9" name="正方形/長方形 8">
              <a:extLst>
                <a:ext uri="{FF2B5EF4-FFF2-40B4-BE49-F238E27FC236}">
                  <a16:creationId xmlns:a16="http://schemas.microsoft.com/office/drawing/2014/main" id="{242F3B5D-CBE7-4D6D-BFE9-077A2827C172}"/>
                </a:ext>
              </a:extLst>
            </p:cNvPr>
            <p:cNvSpPr/>
            <p:nvPr/>
          </p:nvSpPr>
          <p:spPr>
            <a:xfrm>
              <a:off x="910702" y="1170882"/>
              <a:ext cx="7249886" cy="123282"/>
            </a:xfrm>
            <a:prstGeom prst="rect">
              <a:avLst/>
            </a:pr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" name="グループ化 1">
              <a:extLst>
                <a:ext uri="{FF2B5EF4-FFF2-40B4-BE49-F238E27FC236}">
                  <a16:creationId xmlns:a16="http://schemas.microsoft.com/office/drawing/2014/main" id="{17D8E585-3CF5-432C-993E-0C783DE27B6B}"/>
                </a:ext>
              </a:extLst>
            </p:cNvPr>
            <p:cNvGrpSpPr/>
            <p:nvPr/>
          </p:nvGrpSpPr>
          <p:grpSpPr>
            <a:xfrm>
              <a:off x="1154621" y="457199"/>
              <a:ext cx="2053771" cy="724480"/>
              <a:chOff x="3640407" y="5269039"/>
              <a:chExt cx="2625182" cy="926049"/>
            </a:xfrm>
          </p:grpSpPr>
          <p:grpSp>
            <p:nvGrpSpPr>
              <p:cNvPr id="18" name="グループ化 17">
                <a:extLst>
                  <a:ext uri="{FF2B5EF4-FFF2-40B4-BE49-F238E27FC236}">
                    <a16:creationId xmlns:a16="http://schemas.microsoft.com/office/drawing/2014/main" id="{438C073B-13C1-4E7D-8EB3-9821E644F3C2}"/>
                  </a:ext>
                </a:extLst>
              </p:cNvPr>
              <p:cNvGrpSpPr/>
              <p:nvPr/>
            </p:nvGrpSpPr>
            <p:grpSpPr>
              <a:xfrm>
                <a:off x="4604819" y="5294808"/>
                <a:ext cx="696359" cy="900280"/>
                <a:chOff x="5580430" y="2721577"/>
                <a:chExt cx="1107700" cy="1432078"/>
              </a:xfrm>
            </p:grpSpPr>
            <p:sp>
              <p:nvSpPr>
                <p:cNvPr id="23" name="四角形: 上の 2 つの角を丸める 22">
                  <a:extLst>
                    <a:ext uri="{FF2B5EF4-FFF2-40B4-BE49-F238E27FC236}">
                      <a16:creationId xmlns:a16="http://schemas.microsoft.com/office/drawing/2014/main" id="{4068F3C5-6B42-4DC9-9014-FADEB383086E}"/>
                    </a:ext>
                  </a:extLst>
                </p:cNvPr>
                <p:cNvSpPr/>
                <p:nvPr/>
              </p:nvSpPr>
              <p:spPr bwMode="auto">
                <a:xfrm>
                  <a:off x="5639225" y="2721577"/>
                  <a:ext cx="990110" cy="1170130"/>
                </a:xfrm>
                <a:prstGeom prst="round2SameRect">
                  <a:avLst/>
                </a:prstGeom>
                <a:solidFill>
                  <a:srgbClr val="C00000"/>
                </a:solidFill>
                <a:ln w="2857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dirty="0"/>
                </a:p>
              </p:txBody>
            </p:sp>
            <p:sp>
              <p:nvSpPr>
                <p:cNvPr id="24" name="四角形: 上の 2 つの角を丸める 23">
                  <a:extLst>
                    <a:ext uri="{FF2B5EF4-FFF2-40B4-BE49-F238E27FC236}">
                      <a16:creationId xmlns:a16="http://schemas.microsoft.com/office/drawing/2014/main" id="{71394028-8171-47F6-96D2-9F955F505732}"/>
                    </a:ext>
                  </a:extLst>
                </p:cNvPr>
                <p:cNvSpPr/>
                <p:nvPr/>
              </p:nvSpPr>
              <p:spPr bwMode="auto">
                <a:xfrm>
                  <a:off x="5580430" y="3964155"/>
                  <a:ext cx="1107700" cy="189500"/>
                </a:xfrm>
                <a:prstGeom prst="round2SameRect">
                  <a:avLst/>
                </a:prstGeom>
                <a:solidFill>
                  <a:schemeClr val="bg1">
                    <a:lumMod val="65000"/>
                  </a:schemeClr>
                </a:solidFill>
                <a:ln w="2857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dirty="0"/>
                </a:p>
              </p:txBody>
            </p:sp>
            <p:sp>
              <p:nvSpPr>
                <p:cNvPr id="25" name="フリーフォーム: 図形 24">
                  <a:extLst>
                    <a:ext uri="{FF2B5EF4-FFF2-40B4-BE49-F238E27FC236}">
                      <a16:creationId xmlns:a16="http://schemas.microsoft.com/office/drawing/2014/main" id="{0E60C0F1-30AA-43E3-8460-B00672EA9719}"/>
                    </a:ext>
                  </a:extLst>
                </p:cNvPr>
                <p:cNvSpPr/>
                <p:nvPr/>
              </p:nvSpPr>
              <p:spPr bwMode="auto">
                <a:xfrm flipH="1">
                  <a:off x="5785210" y="3108709"/>
                  <a:ext cx="698140" cy="550032"/>
                </a:xfrm>
                <a:custGeom>
                  <a:avLst/>
                  <a:gdLst>
                    <a:gd name="connsiteX0" fmla="*/ 0 w 822466"/>
                    <a:gd name="connsiteY0" fmla="*/ 0 h 647982"/>
                    <a:gd name="connsiteX1" fmla="*/ 0 w 822466"/>
                    <a:gd name="connsiteY1" fmla="*/ 647982 h 647982"/>
                    <a:gd name="connsiteX2" fmla="*/ 323991 w 822466"/>
                    <a:gd name="connsiteY2" fmla="*/ 323991 h 647982"/>
                    <a:gd name="connsiteX3" fmla="*/ 0 w 822466"/>
                    <a:gd name="connsiteY3" fmla="*/ 0 h 647982"/>
                    <a:gd name="connsiteX4" fmla="*/ 822466 w 822466"/>
                    <a:gd name="connsiteY4" fmla="*/ 0 h 647982"/>
                    <a:gd name="connsiteX5" fmla="*/ 498475 w 822466"/>
                    <a:gd name="connsiteY5" fmla="*/ 323991 h 647982"/>
                    <a:gd name="connsiteX6" fmla="*/ 822466 w 822466"/>
                    <a:gd name="connsiteY6" fmla="*/ 647982 h 647982"/>
                    <a:gd name="connsiteX7" fmla="*/ 822466 w 822466"/>
                    <a:gd name="connsiteY7" fmla="*/ 0 h 64798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822466" h="647982">
                      <a:moveTo>
                        <a:pt x="0" y="0"/>
                      </a:moveTo>
                      <a:cubicBezTo>
                        <a:pt x="84760" y="207679"/>
                        <a:pt x="84760" y="440303"/>
                        <a:pt x="0" y="647982"/>
                      </a:cubicBezTo>
                      <a:cubicBezTo>
                        <a:pt x="178935" y="647982"/>
                        <a:pt x="323991" y="502926"/>
                        <a:pt x="323991" y="323991"/>
                      </a:cubicBezTo>
                      <a:cubicBezTo>
                        <a:pt x="323991" y="145056"/>
                        <a:pt x="178935" y="0"/>
                        <a:pt x="0" y="0"/>
                      </a:cubicBezTo>
                      <a:close/>
                      <a:moveTo>
                        <a:pt x="822466" y="0"/>
                      </a:moveTo>
                      <a:cubicBezTo>
                        <a:pt x="643531" y="0"/>
                        <a:pt x="498475" y="145056"/>
                        <a:pt x="498475" y="323991"/>
                      </a:cubicBezTo>
                      <a:cubicBezTo>
                        <a:pt x="498475" y="502926"/>
                        <a:pt x="643531" y="647982"/>
                        <a:pt x="822466" y="647982"/>
                      </a:cubicBezTo>
                      <a:cubicBezTo>
                        <a:pt x="737706" y="440303"/>
                        <a:pt x="737706" y="207679"/>
                        <a:pt x="822466" y="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2857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28" name="台形 27">
                <a:extLst>
                  <a:ext uri="{FF2B5EF4-FFF2-40B4-BE49-F238E27FC236}">
                    <a16:creationId xmlns:a16="http://schemas.microsoft.com/office/drawing/2014/main" id="{3EF6770B-B75C-4E14-B72F-ADF98A4073FB}"/>
                  </a:ext>
                </a:extLst>
              </p:cNvPr>
              <p:cNvSpPr/>
              <p:nvPr/>
            </p:nvSpPr>
            <p:spPr bwMode="auto">
              <a:xfrm rot="5400000">
                <a:off x="3683319" y="5226127"/>
                <a:ext cx="869661" cy="955486"/>
              </a:xfrm>
              <a:prstGeom prst="trapezoid">
                <a:avLst>
                  <a:gd name="adj" fmla="val 38176"/>
                </a:avLst>
              </a:prstGeom>
              <a:solidFill>
                <a:srgbClr val="FF0000">
                  <a:alpha val="50196"/>
                </a:srgbClr>
              </a:solidFill>
              <a:ln w="2857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0" name="台形 19">
                <a:extLst>
                  <a:ext uri="{FF2B5EF4-FFF2-40B4-BE49-F238E27FC236}">
                    <a16:creationId xmlns:a16="http://schemas.microsoft.com/office/drawing/2014/main" id="{F06790AB-21FC-499B-B23B-759B62A6FEF1}"/>
                  </a:ext>
                </a:extLst>
              </p:cNvPr>
              <p:cNvSpPr/>
              <p:nvPr/>
            </p:nvSpPr>
            <p:spPr bwMode="auto">
              <a:xfrm rot="16200000" flipH="1">
                <a:off x="5353015" y="5226127"/>
                <a:ext cx="869661" cy="955486"/>
              </a:xfrm>
              <a:prstGeom prst="trapezoid">
                <a:avLst>
                  <a:gd name="adj" fmla="val 38176"/>
                </a:avLst>
              </a:prstGeom>
              <a:solidFill>
                <a:srgbClr val="FF0000">
                  <a:alpha val="50196"/>
                </a:srgbClr>
              </a:solidFill>
              <a:ln w="2857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632133EC-5FB2-4542-B0CD-8BB73AB1979F}"/>
              </a:ext>
            </a:extLst>
          </p:cNvPr>
          <p:cNvGrpSpPr/>
          <p:nvPr/>
        </p:nvGrpSpPr>
        <p:grpSpPr>
          <a:xfrm>
            <a:off x="910702" y="1543165"/>
            <a:ext cx="8043640" cy="5051467"/>
            <a:chOff x="910702" y="1543165"/>
            <a:chExt cx="8043640" cy="5051467"/>
          </a:xfrm>
        </p:grpSpPr>
        <p:sp>
          <p:nvSpPr>
            <p:cNvPr id="10" name="テキスト ボックス 9">
              <a:extLst>
                <a:ext uri="{FF2B5EF4-FFF2-40B4-BE49-F238E27FC236}">
                  <a16:creationId xmlns:a16="http://schemas.microsoft.com/office/drawing/2014/main" id="{C518E24D-548E-4870-BEEA-FA59ABDBDE37}"/>
                </a:ext>
              </a:extLst>
            </p:cNvPr>
            <p:cNvSpPr txBox="1"/>
            <p:nvPr/>
          </p:nvSpPr>
          <p:spPr>
            <a:xfrm>
              <a:off x="910702" y="1552991"/>
              <a:ext cx="4069320" cy="110799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dist"/>
              <a:r>
                <a:rPr kumimoji="1" lang="ja-JP" altLang="en-US" sz="6600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工場</a:t>
              </a:r>
              <a:endParaRPr kumimoji="1" lang="en-US" altLang="ja-JP" sz="6600" b="1" dirty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1" name="テキスト ボックス 10">
              <a:extLst>
                <a:ext uri="{FF2B5EF4-FFF2-40B4-BE49-F238E27FC236}">
                  <a16:creationId xmlns:a16="http://schemas.microsoft.com/office/drawing/2014/main" id="{B748B350-EED6-48F6-AF01-BE3BA48181F8}"/>
                </a:ext>
              </a:extLst>
            </p:cNvPr>
            <p:cNvSpPr txBox="1"/>
            <p:nvPr/>
          </p:nvSpPr>
          <p:spPr>
            <a:xfrm>
              <a:off x="5199465" y="1543165"/>
              <a:ext cx="1031052" cy="1107996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kumimoji="1" lang="en-US" altLang="ja-JP" sz="6600" b="1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…</a:t>
              </a:r>
            </a:p>
          </p:txBody>
        </p:sp>
        <p:sp>
          <p:nvSpPr>
            <p:cNvPr id="12" name="テキスト ボックス 11">
              <a:extLst>
                <a:ext uri="{FF2B5EF4-FFF2-40B4-BE49-F238E27FC236}">
                  <a16:creationId xmlns:a16="http://schemas.microsoft.com/office/drawing/2014/main" id="{A3D733EA-85FC-419D-98B1-DA9B7D5F71CF}"/>
                </a:ext>
              </a:extLst>
            </p:cNvPr>
            <p:cNvSpPr txBox="1"/>
            <p:nvPr/>
          </p:nvSpPr>
          <p:spPr>
            <a:xfrm>
              <a:off x="6230518" y="1552991"/>
              <a:ext cx="2723823" cy="1107996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kumimoji="1" lang="ja-JP" altLang="en-US" sz="6600" b="1" dirty="0">
                  <a:solidFill>
                    <a:srgbClr val="FF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００２</a:t>
              </a:r>
              <a:endParaRPr kumimoji="1" lang="en-US" altLang="ja-JP" sz="66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3" name="テキスト ボックス 12">
              <a:extLst>
                <a:ext uri="{FF2B5EF4-FFF2-40B4-BE49-F238E27FC236}">
                  <a16:creationId xmlns:a16="http://schemas.microsoft.com/office/drawing/2014/main" id="{B7A80C86-1ABA-4004-BD4F-966E819DF13D}"/>
                </a:ext>
              </a:extLst>
            </p:cNvPr>
            <p:cNvSpPr txBox="1"/>
            <p:nvPr/>
          </p:nvSpPr>
          <p:spPr>
            <a:xfrm>
              <a:off x="910702" y="2536402"/>
              <a:ext cx="4069320" cy="110799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dist"/>
              <a:r>
                <a:rPr kumimoji="1" lang="ja-JP" altLang="en-US" sz="6600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本社</a:t>
              </a:r>
              <a:endParaRPr kumimoji="1" lang="en-US" altLang="ja-JP" sz="6600" b="1" dirty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4" name="テキスト ボックス 13">
              <a:extLst>
                <a:ext uri="{FF2B5EF4-FFF2-40B4-BE49-F238E27FC236}">
                  <a16:creationId xmlns:a16="http://schemas.microsoft.com/office/drawing/2014/main" id="{3A93AEAF-C9B5-4983-AD16-6BBC0706F43D}"/>
                </a:ext>
              </a:extLst>
            </p:cNvPr>
            <p:cNvSpPr txBox="1"/>
            <p:nvPr/>
          </p:nvSpPr>
          <p:spPr>
            <a:xfrm>
              <a:off x="5199465" y="2526576"/>
              <a:ext cx="1031052" cy="1107996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kumimoji="1" lang="en-US" altLang="ja-JP" sz="6600" b="1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…</a:t>
              </a:r>
            </a:p>
          </p:txBody>
        </p:sp>
        <p:sp>
          <p:nvSpPr>
            <p:cNvPr id="15" name="テキスト ボックス 14">
              <a:extLst>
                <a:ext uri="{FF2B5EF4-FFF2-40B4-BE49-F238E27FC236}">
                  <a16:creationId xmlns:a16="http://schemas.microsoft.com/office/drawing/2014/main" id="{E0E35765-8F75-4A83-AECF-DBCBB6D71D94}"/>
                </a:ext>
              </a:extLst>
            </p:cNvPr>
            <p:cNvSpPr txBox="1"/>
            <p:nvPr/>
          </p:nvSpPr>
          <p:spPr>
            <a:xfrm>
              <a:off x="6230518" y="2536402"/>
              <a:ext cx="2723823" cy="1107996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kumimoji="1" lang="ja-JP" altLang="en-US" sz="6600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００１</a:t>
              </a:r>
              <a:endParaRPr kumimoji="1" lang="en-US" altLang="ja-JP" sz="6600" b="1" dirty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6" name="テキスト ボックス 15">
              <a:extLst>
                <a:ext uri="{FF2B5EF4-FFF2-40B4-BE49-F238E27FC236}">
                  <a16:creationId xmlns:a16="http://schemas.microsoft.com/office/drawing/2014/main" id="{99D2D7F0-034F-4180-B396-2AC4D39224E9}"/>
                </a:ext>
              </a:extLst>
            </p:cNvPr>
            <p:cNvSpPr txBox="1"/>
            <p:nvPr/>
          </p:nvSpPr>
          <p:spPr>
            <a:xfrm>
              <a:off x="910702" y="3519813"/>
              <a:ext cx="4069320" cy="110799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dist"/>
              <a:r>
                <a:rPr kumimoji="1" lang="ja-JP" altLang="en-US" sz="6600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営業部</a:t>
              </a:r>
              <a:endParaRPr kumimoji="1" lang="en-US" altLang="ja-JP" sz="6600" b="1" dirty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7" name="テキスト ボックス 16">
              <a:extLst>
                <a:ext uri="{FF2B5EF4-FFF2-40B4-BE49-F238E27FC236}">
                  <a16:creationId xmlns:a16="http://schemas.microsoft.com/office/drawing/2014/main" id="{B46CDDB1-2278-45DA-B17B-EA086E076B10}"/>
                </a:ext>
              </a:extLst>
            </p:cNvPr>
            <p:cNvSpPr txBox="1"/>
            <p:nvPr/>
          </p:nvSpPr>
          <p:spPr>
            <a:xfrm>
              <a:off x="5199465" y="3509987"/>
              <a:ext cx="1031052" cy="1107996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kumimoji="1" lang="en-US" altLang="ja-JP" sz="6600" b="1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…</a:t>
              </a:r>
            </a:p>
          </p:txBody>
        </p:sp>
        <p:sp>
          <p:nvSpPr>
            <p:cNvPr id="19" name="テキスト ボックス 18">
              <a:extLst>
                <a:ext uri="{FF2B5EF4-FFF2-40B4-BE49-F238E27FC236}">
                  <a16:creationId xmlns:a16="http://schemas.microsoft.com/office/drawing/2014/main" id="{95B89F42-6718-4B22-9BF6-5D4BC70F6BC2}"/>
                </a:ext>
              </a:extLst>
            </p:cNvPr>
            <p:cNvSpPr txBox="1"/>
            <p:nvPr/>
          </p:nvSpPr>
          <p:spPr>
            <a:xfrm>
              <a:off x="6230518" y="3519813"/>
              <a:ext cx="2723823" cy="1107996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kumimoji="1" lang="ja-JP" altLang="en-US" sz="6600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２０１</a:t>
              </a:r>
              <a:endParaRPr kumimoji="1" lang="en-US" altLang="ja-JP" sz="6600" b="1" dirty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1" name="テキスト ボックス 20">
              <a:extLst>
                <a:ext uri="{FF2B5EF4-FFF2-40B4-BE49-F238E27FC236}">
                  <a16:creationId xmlns:a16="http://schemas.microsoft.com/office/drawing/2014/main" id="{B380D0AD-AA77-4BF4-9260-133685C73154}"/>
                </a:ext>
              </a:extLst>
            </p:cNvPr>
            <p:cNvSpPr txBox="1"/>
            <p:nvPr/>
          </p:nvSpPr>
          <p:spPr>
            <a:xfrm>
              <a:off x="910702" y="4503224"/>
              <a:ext cx="4069320" cy="110799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dist"/>
              <a:r>
                <a:rPr kumimoji="1" lang="ja-JP" altLang="en-US" sz="6600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総務部</a:t>
              </a:r>
              <a:endParaRPr kumimoji="1" lang="en-US" altLang="ja-JP" sz="6600" b="1" dirty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2" name="テキスト ボックス 21">
              <a:extLst>
                <a:ext uri="{FF2B5EF4-FFF2-40B4-BE49-F238E27FC236}">
                  <a16:creationId xmlns:a16="http://schemas.microsoft.com/office/drawing/2014/main" id="{4BC934B1-BE3A-4E24-9F21-E2F3985A0041}"/>
                </a:ext>
              </a:extLst>
            </p:cNvPr>
            <p:cNvSpPr txBox="1"/>
            <p:nvPr/>
          </p:nvSpPr>
          <p:spPr>
            <a:xfrm>
              <a:off x="5199465" y="4493398"/>
              <a:ext cx="1031052" cy="1107996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kumimoji="1" lang="en-US" altLang="ja-JP" sz="6600" b="1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…</a:t>
              </a:r>
            </a:p>
          </p:txBody>
        </p:sp>
        <p:sp>
          <p:nvSpPr>
            <p:cNvPr id="26" name="テキスト ボックス 25">
              <a:extLst>
                <a:ext uri="{FF2B5EF4-FFF2-40B4-BE49-F238E27FC236}">
                  <a16:creationId xmlns:a16="http://schemas.microsoft.com/office/drawing/2014/main" id="{F7C03F0A-6C9B-45A7-899A-A594AD4E7E4F}"/>
                </a:ext>
              </a:extLst>
            </p:cNvPr>
            <p:cNvSpPr txBox="1"/>
            <p:nvPr/>
          </p:nvSpPr>
          <p:spPr>
            <a:xfrm>
              <a:off x="6230519" y="4503224"/>
              <a:ext cx="2723823" cy="1107996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kumimoji="1" lang="ja-JP" altLang="en-US" sz="6600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３０１</a:t>
              </a:r>
              <a:endParaRPr kumimoji="1" lang="en-US" altLang="ja-JP" sz="6600" b="1" dirty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7" name="テキスト ボックス 26">
              <a:extLst>
                <a:ext uri="{FF2B5EF4-FFF2-40B4-BE49-F238E27FC236}">
                  <a16:creationId xmlns:a16="http://schemas.microsoft.com/office/drawing/2014/main" id="{2B73F3D6-4351-4600-B662-A5F115D948F6}"/>
                </a:ext>
              </a:extLst>
            </p:cNvPr>
            <p:cNvSpPr txBox="1"/>
            <p:nvPr/>
          </p:nvSpPr>
          <p:spPr>
            <a:xfrm>
              <a:off x="910702" y="5486636"/>
              <a:ext cx="4069320" cy="110799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dist"/>
              <a:r>
                <a:rPr kumimoji="1" lang="ja-JP" altLang="en-US" sz="6600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宿直室</a:t>
              </a:r>
              <a:endParaRPr kumimoji="1" lang="en-US" altLang="ja-JP" sz="6600" b="1" dirty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30" name="テキスト ボックス 29">
              <a:extLst>
                <a:ext uri="{FF2B5EF4-FFF2-40B4-BE49-F238E27FC236}">
                  <a16:creationId xmlns:a16="http://schemas.microsoft.com/office/drawing/2014/main" id="{1DD66066-64B5-4A82-A056-8C9FDA2C93F5}"/>
                </a:ext>
              </a:extLst>
            </p:cNvPr>
            <p:cNvSpPr txBox="1"/>
            <p:nvPr/>
          </p:nvSpPr>
          <p:spPr>
            <a:xfrm>
              <a:off x="5199465" y="5476810"/>
              <a:ext cx="1031052" cy="1107996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kumimoji="1" lang="en-US" altLang="ja-JP" sz="6600" b="1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…</a:t>
              </a:r>
            </a:p>
          </p:txBody>
        </p:sp>
        <p:sp>
          <p:nvSpPr>
            <p:cNvPr id="31" name="テキスト ボックス 30">
              <a:extLst>
                <a:ext uri="{FF2B5EF4-FFF2-40B4-BE49-F238E27FC236}">
                  <a16:creationId xmlns:a16="http://schemas.microsoft.com/office/drawing/2014/main" id="{EF1F4E5A-8DEC-4B16-A398-547727688F30}"/>
                </a:ext>
              </a:extLst>
            </p:cNvPr>
            <p:cNvSpPr txBox="1"/>
            <p:nvPr/>
          </p:nvSpPr>
          <p:spPr>
            <a:xfrm>
              <a:off x="6230518" y="5486636"/>
              <a:ext cx="2723823" cy="1107996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kumimoji="1" lang="ja-JP" altLang="en-US" sz="6600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９０１</a:t>
              </a:r>
              <a:endParaRPr kumimoji="1" lang="en-US" altLang="ja-JP" sz="6600" b="1" dirty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09613704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四角形: 角を丸くする 4">
            <a:extLst>
              <a:ext uri="{FF2B5EF4-FFF2-40B4-BE49-F238E27FC236}">
                <a16:creationId xmlns:a16="http://schemas.microsoft.com/office/drawing/2014/main" id="{146698C7-0662-4A53-9653-8134488DE285}"/>
              </a:ext>
            </a:extLst>
          </p:cNvPr>
          <p:cNvSpPr/>
          <p:nvPr/>
        </p:nvSpPr>
        <p:spPr>
          <a:xfrm>
            <a:off x="1998453" y="320501"/>
            <a:ext cx="5909094" cy="1107996"/>
          </a:xfrm>
          <a:prstGeom prst="roundRect">
            <a:avLst>
              <a:gd name="adj" fmla="val 50000"/>
            </a:avLst>
          </a:prstGeom>
          <a:solidFill>
            <a:srgbClr val="FF33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tIns="252000" rtlCol="0" anchor="ctr"/>
          <a:lstStyle/>
          <a:p>
            <a:pPr algn="ctr"/>
            <a:r>
              <a:rPr kumimoji="1" lang="ja-JP" altLang="en-US" sz="60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緊急内線</a:t>
            </a:r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E53D1205-EA3D-4216-B82B-9C68AADD4B84}"/>
              </a:ext>
            </a:extLst>
          </p:cNvPr>
          <p:cNvSpPr/>
          <p:nvPr/>
        </p:nvSpPr>
        <p:spPr>
          <a:xfrm>
            <a:off x="337868" y="1794295"/>
            <a:ext cx="2958861" cy="3036498"/>
          </a:xfrm>
          <a:prstGeom prst="rect">
            <a:avLst/>
          </a:prstGeom>
          <a:solidFill>
            <a:schemeClr val="bg1"/>
          </a:solidFill>
          <a:ln w="76200"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5400" b="1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責任者</a:t>
            </a:r>
            <a:endParaRPr kumimoji="1" lang="en-US" altLang="ja-JP" sz="5400" b="1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kumimoji="1" lang="en-US" altLang="ja-JP" sz="88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101</a:t>
            </a:r>
            <a:endParaRPr kumimoji="1" lang="ja-JP" altLang="en-US" sz="8800" b="1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2" name="正方形/長方形 31">
            <a:extLst>
              <a:ext uri="{FF2B5EF4-FFF2-40B4-BE49-F238E27FC236}">
                <a16:creationId xmlns:a16="http://schemas.microsoft.com/office/drawing/2014/main" id="{FF9340EC-CDB6-49E4-8F6B-DEF7D400F6AF}"/>
              </a:ext>
            </a:extLst>
          </p:cNvPr>
          <p:cNvSpPr/>
          <p:nvPr/>
        </p:nvSpPr>
        <p:spPr>
          <a:xfrm>
            <a:off x="3473569" y="1794295"/>
            <a:ext cx="2958861" cy="3036498"/>
          </a:xfrm>
          <a:prstGeom prst="rect">
            <a:avLst/>
          </a:prstGeom>
          <a:solidFill>
            <a:schemeClr val="bg1"/>
          </a:solidFill>
          <a:ln w="76200"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5400" b="1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本社</a:t>
            </a:r>
            <a:endParaRPr kumimoji="1" lang="en-US" altLang="ja-JP" sz="5400" b="1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kumimoji="1" lang="en-US" altLang="ja-JP" sz="88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201</a:t>
            </a:r>
            <a:endParaRPr kumimoji="1" lang="ja-JP" altLang="en-US" sz="8800" b="1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3" name="正方形/長方形 32">
            <a:extLst>
              <a:ext uri="{FF2B5EF4-FFF2-40B4-BE49-F238E27FC236}">
                <a16:creationId xmlns:a16="http://schemas.microsoft.com/office/drawing/2014/main" id="{40B1219B-CC57-44C7-8D2E-B3CB71EFF4CE}"/>
              </a:ext>
            </a:extLst>
          </p:cNvPr>
          <p:cNvSpPr/>
          <p:nvPr/>
        </p:nvSpPr>
        <p:spPr>
          <a:xfrm>
            <a:off x="6609271" y="1794295"/>
            <a:ext cx="2958861" cy="3036498"/>
          </a:xfrm>
          <a:prstGeom prst="rect">
            <a:avLst/>
          </a:prstGeom>
          <a:solidFill>
            <a:schemeClr val="bg1"/>
          </a:solidFill>
          <a:ln w="76200"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5400" b="1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工場</a:t>
            </a:r>
            <a:endParaRPr kumimoji="1" lang="en-US" altLang="ja-JP" sz="5400" b="1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kumimoji="1" lang="en-US" altLang="ja-JP" sz="88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301</a:t>
            </a:r>
            <a:endParaRPr kumimoji="1" lang="ja-JP" altLang="en-US" sz="8800" b="1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5" name="テキスト ボックス 34">
            <a:extLst>
              <a:ext uri="{FF2B5EF4-FFF2-40B4-BE49-F238E27FC236}">
                <a16:creationId xmlns:a16="http://schemas.microsoft.com/office/drawing/2014/main" id="{972AFCD7-2E13-4432-BB09-69A39DC0A930}"/>
              </a:ext>
            </a:extLst>
          </p:cNvPr>
          <p:cNvSpPr txBox="1"/>
          <p:nvPr/>
        </p:nvSpPr>
        <p:spPr>
          <a:xfrm>
            <a:off x="2829465" y="5353188"/>
            <a:ext cx="6673623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090-xxx-xxxx</a:t>
            </a:r>
          </a:p>
        </p:txBody>
      </p:sp>
      <p:sp>
        <p:nvSpPr>
          <p:cNvPr id="36" name="テキスト ボックス 35">
            <a:extLst>
              <a:ext uri="{FF2B5EF4-FFF2-40B4-BE49-F238E27FC236}">
                <a16:creationId xmlns:a16="http://schemas.microsoft.com/office/drawing/2014/main" id="{E37294EC-F429-45AE-A88B-D15BB6BF3AF5}"/>
              </a:ext>
            </a:extLst>
          </p:cNvPr>
          <p:cNvSpPr txBox="1"/>
          <p:nvPr/>
        </p:nvSpPr>
        <p:spPr>
          <a:xfrm>
            <a:off x="428793" y="5307021"/>
            <a:ext cx="1569660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3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不在時</a:t>
            </a:r>
            <a:endParaRPr kumimoji="1" lang="en-US" altLang="ja-JP" sz="36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kumimoji="1" lang="ja-JP" altLang="en-US" sz="3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は外線</a:t>
            </a:r>
            <a:endParaRPr kumimoji="1" lang="en-US" altLang="ja-JP" sz="36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38" name="グループ化 37">
            <a:extLst>
              <a:ext uri="{FF2B5EF4-FFF2-40B4-BE49-F238E27FC236}">
                <a16:creationId xmlns:a16="http://schemas.microsoft.com/office/drawing/2014/main" id="{F656BE80-4F0B-4986-82BB-83E38834F3FA}"/>
              </a:ext>
            </a:extLst>
          </p:cNvPr>
          <p:cNvGrpSpPr/>
          <p:nvPr/>
        </p:nvGrpSpPr>
        <p:grpSpPr>
          <a:xfrm>
            <a:off x="2173857" y="5270740"/>
            <a:ext cx="655608" cy="1190444"/>
            <a:chOff x="2173857" y="5270740"/>
            <a:chExt cx="655608" cy="1190444"/>
          </a:xfrm>
        </p:grpSpPr>
        <p:sp>
          <p:nvSpPr>
            <p:cNvPr id="29" name="四角形: 角を丸くする 28">
              <a:extLst>
                <a:ext uri="{FF2B5EF4-FFF2-40B4-BE49-F238E27FC236}">
                  <a16:creationId xmlns:a16="http://schemas.microsoft.com/office/drawing/2014/main" id="{BD1436F0-055C-46F4-A4FA-8A684C3BA233}"/>
                </a:ext>
              </a:extLst>
            </p:cNvPr>
            <p:cNvSpPr/>
            <p:nvPr/>
          </p:nvSpPr>
          <p:spPr>
            <a:xfrm>
              <a:off x="2173857" y="5270740"/>
              <a:ext cx="655608" cy="1190444"/>
            </a:xfrm>
            <a:prstGeom prst="roundRect">
              <a:avLst>
                <a:gd name="adj" fmla="val 8772"/>
              </a:avLst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" name="四角形: 角を丸くする 33">
              <a:extLst>
                <a:ext uri="{FF2B5EF4-FFF2-40B4-BE49-F238E27FC236}">
                  <a16:creationId xmlns:a16="http://schemas.microsoft.com/office/drawing/2014/main" id="{2ABFFF61-E24F-4C31-9F0C-78B809363764}"/>
                </a:ext>
              </a:extLst>
            </p:cNvPr>
            <p:cNvSpPr/>
            <p:nvPr/>
          </p:nvSpPr>
          <p:spPr>
            <a:xfrm>
              <a:off x="2216899" y="5327650"/>
              <a:ext cx="569524" cy="1076624"/>
            </a:xfrm>
            <a:prstGeom prst="roundRect">
              <a:avLst>
                <a:gd name="adj" fmla="val 0"/>
              </a:avLst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7" name="フリーフォーム: 図形 36">
              <a:extLst>
                <a:ext uri="{FF2B5EF4-FFF2-40B4-BE49-F238E27FC236}">
                  <a16:creationId xmlns:a16="http://schemas.microsoft.com/office/drawing/2014/main" id="{C52E8CD3-3413-46F7-B99E-9C7BEA657BAF}"/>
                </a:ext>
              </a:extLst>
            </p:cNvPr>
            <p:cNvSpPr/>
            <p:nvPr/>
          </p:nvSpPr>
          <p:spPr>
            <a:xfrm>
              <a:off x="2320439" y="5680540"/>
              <a:ext cx="362444" cy="327982"/>
            </a:xfrm>
            <a:custGeom>
              <a:avLst/>
              <a:gdLst>
                <a:gd name="connsiteX0" fmla="*/ 726281 w 1452563"/>
                <a:gd name="connsiteY0" fmla="*/ 597931 h 1314449"/>
                <a:gd name="connsiteX1" fmla="*/ 995363 w 1452563"/>
                <a:gd name="connsiteY1" fmla="*/ 776287 h 1314449"/>
                <a:gd name="connsiteX2" fmla="*/ 726281 w 1452563"/>
                <a:gd name="connsiteY2" fmla="*/ 954643 h 1314449"/>
                <a:gd name="connsiteX3" fmla="*/ 457199 w 1452563"/>
                <a:gd name="connsiteY3" fmla="*/ 776287 h 1314449"/>
                <a:gd name="connsiteX4" fmla="*/ 726281 w 1452563"/>
                <a:gd name="connsiteY4" fmla="*/ 597931 h 1314449"/>
                <a:gd name="connsiteX5" fmla="*/ 726281 w 1452563"/>
                <a:gd name="connsiteY5" fmla="*/ 501650 h 1314449"/>
                <a:gd name="connsiteX6" fmla="*/ 311943 w 1452563"/>
                <a:gd name="connsiteY6" fmla="*/ 776287 h 1314449"/>
                <a:gd name="connsiteX7" fmla="*/ 726281 w 1452563"/>
                <a:gd name="connsiteY7" fmla="*/ 1050924 h 1314449"/>
                <a:gd name="connsiteX8" fmla="*/ 1140619 w 1452563"/>
                <a:gd name="connsiteY8" fmla="*/ 776287 h 1314449"/>
                <a:gd name="connsiteX9" fmla="*/ 726281 w 1452563"/>
                <a:gd name="connsiteY9" fmla="*/ 501650 h 1314449"/>
                <a:gd name="connsiteX10" fmla="*/ 352426 w 1452563"/>
                <a:gd name="connsiteY10" fmla="*/ 238125 h 1314449"/>
                <a:gd name="connsiteX11" fmla="*/ 419098 w 1452563"/>
                <a:gd name="connsiteY11" fmla="*/ 238125 h 1314449"/>
                <a:gd name="connsiteX12" fmla="*/ 419098 w 1452563"/>
                <a:gd name="connsiteY12" fmla="*/ 316706 h 1314449"/>
                <a:gd name="connsiteX13" fmla="*/ 1033462 w 1452563"/>
                <a:gd name="connsiteY13" fmla="*/ 316706 h 1314449"/>
                <a:gd name="connsiteX14" fmla="*/ 1033462 w 1452563"/>
                <a:gd name="connsiteY14" fmla="*/ 238125 h 1314449"/>
                <a:gd name="connsiteX15" fmla="*/ 1100136 w 1452563"/>
                <a:gd name="connsiteY15" fmla="*/ 238125 h 1314449"/>
                <a:gd name="connsiteX16" fmla="*/ 1100136 w 1452563"/>
                <a:gd name="connsiteY16" fmla="*/ 317434 h 1314449"/>
                <a:gd name="connsiteX17" fmla="*/ 1452562 w 1452563"/>
                <a:gd name="connsiteY17" fmla="*/ 1122254 h 1314449"/>
                <a:gd name="connsiteX18" fmla="*/ 1250587 w 1452563"/>
                <a:gd name="connsiteY18" fmla="*/ 1314449 h 1314449"/>
                <a:gd name="connsiteX19" fmla="*/ 201975 w 1452563"/>
                <a:gd name="connsiteY19" fmla="*/ 1314449 h 1314449"/>
                <a:gd name="connsiteX20" fmla="*/ 0 w 1452563"/>
                <a:gd name="connsiteY20" fmla="*/ 1122254 h 1314449"/>
                <a:gd name="connsiteX21" fmla="*/ 352426 w 1452563"/>
                <a:gd name="connsiteY21" fmla="*/ 317434 h 1314449"/>
                <a:gd name="connsiteX22" fmla="*/ 152400 w 1452563"/>
                <a:gd name="connsiteY22" fmla="*/ 0 h 1314449"/>
                <a:gd name="connsiteX23" fmla="*/ 157162 w 1452563"/>
                <a:gd name="connsiteY23" fmla="*/ 962 h 1314449"/>
                <a:gd name="connsiteX24" fmla="*/ 157162 w 1452563"/>
                <a:gd name="connsiteY24" fmla="*/ 1 h 1314449"/>
                <a:gd name="connsiteX25" fmla="*/ 1295400 w 1452563"/>
                <a:gd name="connsiteY25" fmla="*/ 1 h 1314449"/>
                <a:gd name="connsiteX26" fmla="*/ 1295400 w 1452563"/>
                <a:gd name="connsiteY26" fmla="*/ 962 h 1314449"/>
                <a:gd name="connsiteX27" fmla="*/ 1300163 w 1452563"/>
                <a:gd name="connsiteY27" fmla="*/ 0 h 1314449"/>
                <a:gd name="connsiteX28" fmla="*/ 1452563 w 1452563"/>
                <a:gd name="connsiteY28" fmla="*/ 152400 h 1314449"/>
                <a:gd name="connsiteX29" fmla="*/ 1452563 w 1452563"/>
                <a:gd name="connsiteY29" fmla="*/ 295277 h 1314449"/>
                <a:gd name="connsiteX30" fmla="*/ 1381127 w 1452563"/>
                <a:gd name="connsiteY30" fmla="*/ 366713 h 1314449"/>
                <a:gd name="connsiteX31" fmla="*/ 1219199 w 1452563"/>
                <a:gd name="connsiteY31" fmla="*/ 366713 h 1314449"/>
                <a:gd name="connsiteX32" fmla="*/ 1147763 w 1452563"/>
                <a:gd name="connsiteY32" fmla="*/ 295277 h 1314449"/>
                <a:gd name="connsiteX33" fmla="*/ 1147763 w 1452563"/>
                <a:gd name="connsiteY33" fmla="*/ 185739 h 1314449"/>
                <a:gd name="connsiteX34" fmla="*/ 304800 w 1452563"/>
                <a:gd name="connsiteY34" fmla="*/ 185739 h 1314449"/>
                <a:gd name="connsiteX35" fmla="*/ 304800 w 1452563"/>
                <a:gd name="connsiteY35" fmla="*/ 295277 h 1314449"/>
                <a:gd name="connsiteX36" fmla="*/ 233364 w 1452563"/>
                <a:gd name="connsiteY36" fmla="*/ 366713 h 1314449"/>
                <a:gd name="connsiteX37" fmla="*/ 71436 w 1452563"/>
                <a:gd name="connsiteY37" fmla="*/ 366713 h 1314449"/>
                <a:gd name="connsiteX38" fmla="*/ 0 w 1452563"/>
                <a:gd name="connsiteY38" fmla="*/ 295277 h 1314449"/>
                <a:gd name="connsiteX39" fmla="*/ 0 w 1452563"/>
                <a:gd name="connsiteY39" fmla="*/ 152400 h 1314449"/>
                <a:gd name="connsiteX40" fmla="*/ 152400 w 1452563"/>
                <a:gd name="connsiteY40" fmla="*/ 0 h 13144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</a:cxnLst>
              <a:rect l="l" t="t" r="r" b="b"/>
              <a:pathLst>
                <a:path w="1452563" h="1314449">
                  <a:moveTo>
                    <a:pt x="726281" y="597931"/>
                  </a:moveTo>
                  <a:cubicBezTo>
                    <a:pt x="874891" y="597931"/>
                    <a:pt x="995363" y="677784"/>
                    <a:pt x="995363" y="776287"/>
                  </a:cubicBezTo>
                  <a:cubicBezTo>
                    <a:pt x="995363" y="874790"/>
                    <a:pt x="874891" y="954643"/>
                    <a:pt x="726281" y="954643"/>
                  </a:cubicBezTo>
                  <a:cubicBezTo>
                    <a:pt x="577671" y="954643"/>
                    <a:pt x="457199" y="874790"/>
                    <a:pt x="457199" y="776287"/>
                  </a:cubicBezTo>
                  <a:cubicBezTo>
                    <a:pt x="457199" y="677784"/>
                    <a:pt x="577671" y="597931"/>
                    <a:pt x="726281" y="597931"/>
                  </a:cubicBezTo>
                  <a:close/>
                  <a:moveTo>
                    <a:pt x="726281" y="501650"/>
                  </a:moveTo>
                  <a:cubicBezTo>
                    <a:pt x="497448" y="501650"/>
                    <a:pt x="311943" y="624609"/>
                    <a:pt x="311943" y="776287"/>
                  </a:cubicBezTo>
                  <a:cubicBezTo>
                    <a:pt x="311943" y="927965"/>
                    <a:pt x="497448" y="1050924"/>
                    <a:pt x="726281" y="1050924"/>
                  </a:cubicBezTo>
                  <a:cubicBezTo>
                    <a:pt x="955114" y="1050924"/>
                    <a:pt x="1140619" y="927965"/>
                    <a:pt x="1140619" y="776287"/>
                  </a:cubicBezTo>
                  <a:cubicBezTo>
                    <a:pt x="1140619" y="624609"/>
                    <a:pt x="955114" y="501650"/>
                    <a:pt x="726281" y="501650"/>
                  </a:cubicBezTo>
                  <a:close/>
                  <a:moveTo>
                    <a:pt x="352426" y="238125"/>
                  </a:moveTo>
                  <a:lnTo>
                    <a:pt x="419098" y="238125"/>
                  </a:lnTo>
                  <a:lnTo>
                    <a:pt x="419098" y="316706"/>
                  </a:lnTo>
                  <a:lnTo>
                    <a:pt x="1033462" y="316706"/>
                  </a:lnTo>
                  <a:lnTo>
                    <a:pt x="1033462" y="238125"/>
                  </a:lnTo>
                  <a:lnTo>
                    <a:pt x="1100136" y="238125"/>
                  </a:lnTo>
                  <a:lnTo>
                    <a:pt x="1100136" y="317434"/>
                  </a:lnTo>
                  <a:lnTo>
                    <a:pt x="1452562" y="1122254"/>
                  </a:lnTo>
                  <a:cubicBezTo>
                    <a:pt x="1452562" y="1228401"/>
                    <a:pt x="1362135" y="1314449"/>
                    <a:pt x="1250587" y="1314449"/>
                  </a:cubicBezTo>
                  <a:lnTo>
                    <a:pt x="201975" y="1314449"/>
                  </a:lnTo>
                  <a:cubicBezTo>
                    <a:pt x="90427" y="1314449"/>
                    <a:pt x="0" y="1228401"/>
                    <a:pt x="0" y="1122254"/>
                  </a:cubicBezTo>
                  <a:lnTo>
                    <a:pt x="352426" y="317434"/>
                  </a:lnTo>
                  <a:close/>
                  <a:moveTo>
                    <a:pt x="152400" y="0"/>
                  </a:moveTo>
                  <a:lnTo>
                    <a:pt x="157162" y="962"/>
                  </a:lnTo>
                  <a:lnTo>
                    <a:pt x="157162" y="1"/>
                  </a:lnTo>
                  <a:lnTo>
                    <a:pt x="1295400" y="1"/>
                  </a:lnTo>
                  <a:lnTo>
                    <a:pt x="1295400" y="962"/>
                  </a:lnTo>
                  <a:lnTo>
                    <a:pt x="1300163" y="0"/>
                  </a:lnTo>
                  <a:cubicBezTo>
                    <a:pt x="1384331" y="0"/>
                    <a:pt x="1452563" y="68232"/>
                    <a:pt x="1452563" y="152400"/>
                  </a:cubicBezTo>
                  <a:lnTo>
                    <a:pt x="1452563" y="295277"/>
                  </a:lnTo>
                  <a:cubicBezTo>
                    <a:pt x="1452563" y="334730"/>
                    <a:pt x="1420580" y="366713"/>
                    <a:pt x="1381127" y="366713"/>
                  </a:cubicBezTo>
                  <a:lnTo>
                    <a:pt x="1219199" y="366713"/>
                  </a:lnTo>
                  <a:cubicBezTo>
                    <a:pt x="1179746" y="366713"/>
                    <a:pt x="1147763" y="334730"/>
                    <a:pt x="1147763" y="295277"/>
                  </a:cubicBezTo>
                  <a:lnTo>
                    <a:pt x="1147763" y="185739"/>
                  </a:lnTo>
                  <a:lnTo>
                    <a:pt x="304800" y="185739"/>
                  </a:lnTo>
                  <a:lnTo>
                    <a:pt x="304800" y="295277"/>
                  </a:lnTo>
                  <a:cubicBezTo>
                    <a:pt x="304800" y="334730"/>
                    <a:pt x="272817" y="366713"/>
                    <a:pt x="233364" y="366713"/>
                  </a:cubicBezTo>
                  <a:lnTo>
                    <a:pt x="71436" y="366713"/>
                  </a:lnTo>
                  <a:cubicBezTo>
                    <a:pt x="31983" y="366713"/>
                    <a:pt x="0" y="334730"/>
                    <a:pt x="0" y="295277"/>
                  </a:cubicBezTo>
                  <a:lnTo>
                    <a:pt x="0" y="152400"/>
                  </a:lnTo>
                  <a:cubicBezTo>
                    <a:pt x="0" y="68232"/>
                    <a:pt x="68232" y="0"/>
                    <a:pt x="152400" y="0"/>
                  </a:cubicBez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54981756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グループ化 4">
            <a:extLst>
              <a:ext uri="{FF2B5EF4-FFF2-40B4-BE49-F238E27FC236}">
                <a16:creationId xmlns:a16="http://schemas.microsoft.com/office/drawing/2014/main" id="{7594ADFF-BDEE-4C0F-BBFD-4FB38202F085}"/>
              </a:ext>
            </a:extLst>
          </p:cNvPr>
          <p:cNvGrpSpPr/>
          <p:nvPr/>
        </p:nvGrpSpPr>
        <p:grpSpPr>
          <a:xfrm>
            <a:off x="404008" y="1704117"/>
            <a:ext cx="9097983" cy="4562814"/>
            <a:chOff x="910702" y="1543165"/>
            <a:chExt cx="8312766" cy="4169014"/>
          </a:xfrm>
        </p:grpSpPr>
        <p:sp>
          <p:nvSpPr>
            <p:cNvPr id="10" name="テキスト ボックス 9">
              <a:extLst>
                <a:ext uri="{FF2B5EF4-FFF2-40B4-BE49-F238E27FC236}">
                  <a16:creationId xmlns:a16="http://schemas.microsoft.com/office/drawing/2014/main" id="{C518E24D-548E-4870-BEEA-FA59ABDBDE37}"/>
                </a:ext>
              </a:extLst>
            </p:cNvPr>
            <p:cNvSpPr txBox="1"/>
            <p:nvPr/>
          </p:nvSpPr>
          <p:spPr>
            <a:xfrm>
              <a:off x="910702" y="1552991"/>
              <a:ext cx="4069320" cy="132170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dist"/>
              <a:r>
                <a:rPr kumimoji="1" lang="ja-JP" altLang="en-US" sz="8800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工場</a:t>
              </a:r>
              <a:endParaRPr kumimoji="1" lang="en-US" altLang="ja-JP" sz="8800" b="1" dirty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1" name="テキスト ボックス 10">
              <a:extLst>
                <a:ext uri="{FF2B5EF4-FFF2-40B4-BE49-F238E27FC236}">
                  <a16:creationId xmlns:a16="http://schemas.microsoft.com/office/drawing/2014/main" id="{B748B350-EED6-48F6-AF01-BE3BA48181F8}"/>
                </a:ext>
              </a:extLst>
            </p:cNvPr>
            <p:cNvSpPr txBox="1"/>
            <p:nvPr/>
          </p:nvSpPr>
          <p:spPr>
            <a:xfrm>
              <a:off x="4980022" y="1543165"/>
              <a:ext cx="1199844" cy="132170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kumimoji="1" lang="en-US" altLang="ja-JP" sz="8800" b="1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…</a:t>
              </a:r>
            </a:p>
          </p:txBody>
        </p:sp>
        <p:sp>
          <p:nvSpPr>
            <p:cNvPr id="12" name="テキスト ボックス 11">
              <a:extLst>
                <a:ext uri="{FF2B5EF4-FFF2-40B4-BE49-F238E27FC236}">
                  <a16:creationId xmlns:a16="http://schemas.microsoft.com/office/drawing/2014/main" id="{A3D733EA-85FC-419D-98B1-DA9B7D5F71CF}"/>
                </a:ext>
              </a:extLst>
            </p:cNvPr>
            <p:cNvSpPr txBox="1"/>
            <p:nvPr/>
          </p:nvSpPr>
          <p:spPr>
            <a:xfrm>
              <a:off x="5961392" y="1552991"/>
              <a:ext cx="3262075" cy="132170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kumimoji="1" lang="ja-JP" altLang="en-US" sz="8800" b="1" dirty="0">
                  <a:solidFill>
                    <a:srgbClr val="FF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００２</a:t>
              </a:r>
              <a:endParaRPr kumimoji="1" lang="en-US" altLang="ja-JP" sz="88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3" name="テキスト ボックス 12">
              <a:extLst>
                <a:ext uri="{FF2B5EF4-FFF2-40B4-BE49-F238E27FC236}">
                  <a16:creationId xmlns:a16="http://schemas.microsoft.com/office/drawing/2014/main" id="{B7A80C86-1ABA-4004-BD4F-966E819DF13D}"/>
                </a:ext>
              </a:extLst>
            </p:cNvPr>
            <p:cNvSpPr txBox="1"/>
            <p:nvPr/>
          </p:nvSpPr>
          <p:spPr>
            <a:xfrm>
              <a:off x="910702" y="2963792"/>
              <a:ext cx="4069320" cy="132170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dist"/>
              <a:r>
                <a:rPr kumimoji="1" lang="ja-JP" altLang="en-US" sz="8800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本社</a:t>
              </a:r>
              <a:endParaRPr kumimoji="1" lang="en-US" altLang="ja-JP" sz="8800" b="1" dirty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4" name="テキスト ボックス 13">
              <a:extLst>
                <a:ext uri="{FF2B5EF4-FFF2-40B4-BE49-F238E27FC236}">
                  <a16:creationId xmlns:a16="http://schemas.microsoft.com/office/drawing/2014/main" id="{3A93AEAF-C9B5-4983-AD16-6BBC0706F43D}"/>
                </a:ext>
              </a:extLst>
            </p:cNvPr>
            <p:cNvSpPr txBox="1"/>
            <p:nvPr/>
          </p:nvSpPr>
          <p:spPr>
            <a:xfrm>
              <a:off x="4980022" y="2953966"/>
              <a:ext cx="1199844" cy="132170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kumimoji="1" lang="en-US" altLang="ja-JP" sz="8800" b="1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…</a:t>
              </a:r>
            </a:p>
          </p:txBody>
        </p:sp>
        <p:sp>
          <p:nvSpPr>
            <p:cNvPr id="15" name="テキスト ボックス 14">
              <a:extLst>
                <a:ext uri="{FF2B5EF4-FFF2-40B4-BE49-F238E27FC236}">
                  <a16:creationId xmlns:a16="http://schemas.microsoft.com/office/drawing/2014/main" id="{E0E35765-8F75-4A83-AECF-DBCBB6D71D94}"/>
                </a:ext>
              </a:extLst>
            </p:cNvPr>
            <p:cNvSpPr txBox="1"/>
            <p:nvPr/>
          </p:nvSpPr>
          <p:spPr>
            <a:xfrm>
              <a:off x="5961393" y="2963792"/>
              <a:ext cx="3262075" cy="132170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kumimoji="1" lang="ja-JP" altLang="en-US" sz="8800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００１</a:t>
              </a:r>
              <a:endParaRPr kumimoji="1" lang="en-US" altLang="ja-JP" sz="8800" b="1" dirty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6" name="テキスト ボックス 15">
              <a:extLst>
                <a:ext uri="{FF2B5EF4-FFF2-40B4-BE49-F238E27FC236}">
                  <a16:creationId xmlns:a16="http://schemas.microsoft.com/office/drawing/2014/main" id="{99D2D7F0-034F-4180-B396-2AC4D39224E9}"/>
                </a:ext>
              </a:extLst>
            </p:cNvPr>
            <p:cNvSpPr txBox="1"/>
            <p:nvPr/>
          </p:nvSpPr>
          <p:spPr>
            <a:xfrm>
              <a:off x="910702" y="4390474"/>
              <a:ext cx="4069320" cy="132170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dist"/>
              <a:r>
                <a:rPr kumimoji="1" lang="ja-JP" altLang="en-US" sz="8800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営業部</a:t>
              </a:r>
              <a:endParaRPr kumimoji="1" lang="en-US" altLang="ja-JP" sz="8800" b="1" dirty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7" name="テキスト ボックス 16">
              <a:extLst>
                <a:ext uri="{FF2B5EF4-FFF2-40B4-BE49-F238E27FC236}">
                  <a16:creationId xmlns:a16="http://schemas.microsoft.com/office/drawing/2014/main" id="{B46CDDB1-2278-45DA-B17B-EA086E076B10}"/>
                </a:ext>
              </a:extLst>
            </p:cNvPr>
            <p:cNvSpPr txBox="1"/>
            <p:nvPr/>
          </p:nvSpPr>
          <p:spPr>
            <a:xfrm>
              <a:off x="4980022" y="4380651"/>
              <a:ext cx="1199844" cy="132170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kumimoji="1" lang="en-US" altLang="ja-JP" sz="8800" b="1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…</a:t>
              </a:r>
            </a:p>
          </p:txBody>
        </p:sp>
        <p:sp>
          <p:nvSpPr>
            <p:cNvPr id="19" name="テキスト ボックス 18">
              <a:extLst>
                <a:ext uri="{FF2B5EF4-FFF2-40B4-BE49-F238E27FC236}">
                  <a16:creationId xmlns:a16="http://schemas.microsoft.com/office/drawing/2014/main" id="{95B89F42-6718-4B22-9BF6-5D4BC70F6BC2}"/>
                </a:ext>
              </a:extLst>
            </p:cNvPr>
            <p:cNvSpPr txBox="1"/>
            <p:nvPr/>
          </p:nvSpPr>
          <p:spPr>
            <a:xfrm>
              <a:off x="5961391" y="4390476"/>
              <a:ext cx="3262075" cy="132170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kumimoji="1" lang="ja-JP" altLang="en-US" sz="8800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２０１</a:t>
              </a:r>
              <a:endParaRPr kumimoji="1" lang="en-US" altLang="ja-JP" sz="8800" b="1" dirty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4D6B412A-D540-4FC6-B5B7-1E0320E2C502}"/>
              </a:ext>
            </a:extLst>
          </p:cNvPr>
          <p:cNvGrpSpPr/>
          <p:nvPr/>
        </p:nvGrpSpPr>
        <p:grpSpPr>
          <a:xfrm>
            <a:off x="1328056" y="405037"/>
            <a:ext cx="7249886" cy="923330"/>
            <a:chOff x="910702" y="405037"/>
            <a:chExt cx="7249886" cy="923330"/>
          </a:xfrm>
        </p:grpSpPr>
        <p:sp>
          <p:nvSpPr>
            <p:cNvPr id="8" name="テキスト ボックス 7">
              <a:extLst>
                <a:ext uri="{FF2B5EF4-FFF2-40B4-BE49-F238E27FC236}">
                  <a16:creationId xmlns:a16="http://schemas.microsoft.com/office/drawing/2014/main" id="{4138795A-D163-4621-BA4D-08F9803FB82A}"/>
                </a:ext>
              </a:extLst>
            </p:cNvPr>
            <p:cNvSpPr txBox="1"/>
            <p:nvPr/>
          </p:nvSpPr>
          <p:spPr>
            <a:xfrm>
              <a:off x="3371845" y="405037"/>
              <a:ext cx="4339650" cy="92333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kumimoji="1" lang="ja-JP" altLang="en-US" sz="5400" b="1" dirty="0">
                  <a:solidFill>
                    <a:srgbClr val="FF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緊急時の内線</a:t>
              </a:r>
              <a:endParaRPr kumimoji="1" lang="en-US" altLang="ja-JP" sz="54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9" name="正方形/長方形 8">
              <a:extLst>
                <a:ext uri="{FF2B5EF4-FFF2-40B4-BE49-F238E27FC236}">
                  <a16:creationId xmlns:a16="http://schemas.microsoft.com/office/drawing/2014/main" id="{242F3B5D-CBE7-4D6D-BFE9-077A2827C172}"/>
                </a:ext>
              </a:extLst>
            </p:cNvPr>
            <p:cNvSpPr/>
            <p:nvPr/>
          </p:nvSpPr>
          <p:spPr>
            <a:xfrm>
              <a:off x="910702" y="1170882"/>
              <a:ext cx="7249886" cy="123282"/>
            </a:xfrm>
            <a:prstGeom prst="rect">
              <a:avLst/>
            </a:pr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" name="グループ化 1">
              <a:extLst>
                <a:ext uri="{FF2B5EF4-FFF2-40B4-BE49-F238E27FC236}">
                  <a16:creationId xmlns:a16="http://schemas.microsoft.com/office/drawing/2014/main" id="{17D8E585-3CF5-432C-993E-0C783DE27B6B}"/>
                </a:ext>
              </a:extLst>
            </p:cNvPr>
            <p:cNvGrpSpPr/>
            <p:nvPr/>
          </p:nvGrpSpPr>
          <p:grpSpPr>
            <a:xfrm>
              <a:off x="1154621" y="457199"/>
              <a:ext cx="2053771" cy="724480"/>
              <a:chOff x="3640407" y="5269039"/>
              <a:chExt cx="2625182" cy="926049"/>
            </a:xfrm>
          </p:grpSpPr>
          <p:grpSp>
            <p:nvGrpSpPr>
              <p:cNvPr id="18" name="グループ化 17">
                <a:extLst>
                  <a:ext uri="{FF2B5EF4-FFF2-40B4-BE49-F238E27FC236}">
                    <a16:creationId xmlns:a16="http://schemas.microsoft.com/office/drawing/2014/main" id="{438C073B-13C1-4E7D-8EB3-9821E644F3C2}"/>
                  </a:ext>
                </a:extLst>
              </p:cNvPr>
              <p:cNvGrpSpPr/>
              <p:nvPr/>
            </p:nvGrpSpPr>
            <p:grpSpPr>
              <a:xfrm>
                <a:off x="4604819" y="5294808"/>
                <a:ext cx="696359" cy="900280"/>
                <a:chOff x="5580430" y="2721577"/>
                <a:chExt cx="1107700" cy="1432078"/>
              </a:xfrm>
            </p:grpSpPr>
            <p:sp>
              <p:nvSpPr>
                <p:cNvPr id="23" name="四角形: 上の 2 つの角を丸める 22">
                  <a:extLst>
                    <a:ext uri="{FF2B5EF4-FFF2-40B4-BE49-F238E27FC236}">
                      <a16:creationId xmlns:a16="http://schemas.microsoft.com/office/drawing/2014/main" id="{4068F3C5-6B42-4DC9-9014-FADEB383086E}"/>
                    </a:ext>
                  </a:extLst>
                </p:cNvPr>
                <p:cNvSpPr/>
                <p:nvPr/>
              </p:nvSpPr>
              <p:spPr bwMode="auto">
                <a:xfrm>
                  <a:off x="5639225" y="2721577"/>
                  <a:ext cx="990110" cy="1170130"/>
                </a:xfrm>
                <a:prstGeom prst="round2SameRect">
                  <a:avLst/>
                </a:prstGeom>
                <a:solidFill>
                  <a:srgbClr val="C00000"/>
                </a:solidFill>
                <a:ln w="2857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dirty="0"/>
                </a:p>
              </p:txBody>
            </p:sp>
            <p:sp>
              <p:nvSpPr>
                <p:cNvPr id="24" name="四角形: 上の 2 つの角を丸める 23">
                  <a:extLst>
                    <a:ext uri="{FF2B5EF4-FFF2-40B4-BE49-F238E27FC236}">
                      <a16:creationId xmlns:a16="http://schemas.microsoft.com/office/drawing/2014/main" id="{71394028-8171-47F6-96D2-9F955F505732}"/>
                    </a:ext>
                  </a:extLst>
                </p:cNvPr>
                <p:cNvSpPr/>
                <p:nvPr/>
              </p:nvSpPr>
              <p:spPr bwMode="auto">
                <a:xfrm>
                  <a:off x="5580430" y="3964155"/>
                  <a:ext cx="1107700" cy="189500"/>
                </a:xfrm>
                <a:prstGeom prst="round2SameRect">
                  <a:avLst/>
                </a:prstGeom>
                <a:solidFill>
                  <a:schemeClr val="bg1">
                    <a:lumMod val="65000"/>
                  </a:schemeClr>
                </a:solidFill>
                <a:ln w="2857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dirty="0"/>
                </a:p>
              </p:txBody>
            </p:sp>
            <p:sp>
              <p:nvSpPr>
                <p:cNvPr id="25" name="フリーフォーム: 図形 24">
                  <a:extLst>
                    <a:ext uri="{FF2B5EF4-FFF2-40B4-BE49-F238E27FC236}">
                      <a16:creationId xmlns:a16="http://schemas.microsoft.com/office/drawing/2014/main" id="{0E60C0F1-30AA-43E3-8460-B00672EA9719}"/>
                    </a:ext>
                  </a:extLst>
                </p:cNvPr>
                <p:cNvSpPr/>
                <p:nvPr/>
              </p:nvSpPr>
              <p:spPr bwMode="auto">
                <a:xfrm flipH="1">
                  <a:off x="5785210" y="3108709"/>
                  <a:ext cx="698140" cy="550032"/>
                </a:xfrm>
                <a:custGeom>
                  <a:avLst/>
                  <a:gdLst>
                    <a:gd name="connsiteX0" fmla="*/ 0 w 822466"/>
                    <a:gd name="connsiteY0" fmla="*/ 0 h 647982"/>
                    <a:gd name="connsiteX1" fmla="*/ 0 w 822466"/>
                    <a:gd name="connsiteY1" fmla="*/ 647982 h 647982"/>
                    <a:gd name="connsiteX2" fmla="*/ 323991 w 822466"/>
                    <a:gd name="connsiteY2" fmla="*/ 323991 h 647982"/>
                    <a:gd name="connsiteX3" fmla="*/ 0 w 822466"/>
                    <a:gd name="connsiteY3" fmla="*/ 0 h 647982"/>
                    <a:gd name="connsiteX4" fmla="*/ 822466 w 822466"/>
                    <a:gd name="connsiteY4" fmla="*/ 0 h 647982"/>
                    <a:gd name="connsiteX5" fmla="*/ 498475 w 822466"/>
                    <a:gd name="connsiteY5" fmla="*/ 323991 h 647982"/>
                    <a:gd name="connsiteX6" fmla="*/ 822466 w 822466"/>
                    <a:gd name="connsiteY6" fmla="*/ 647982 h 647982"/>
                    <a:gd name="connsiteX7" fmla="*/ 822466 w 822466"/>
                    <a:gd name="connsiteY7" fmla="*/ 0 h 64798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822466" h="647982">
                      <a:moveTo>
                        <a:pt x="0" y="0"/>
                      </a:moveTo>
                      <a:cubicBezTo>
                        <a:pt x="84760" y="207679"/>
                        <a:pt x="84760" y="440303"/>
                        <a:pt x="0" y="647982"/>
                      </a:cubicBezTo>
                      <a:cubicBezTo>
                        <a:pt x="178935" y="647982"/>
                        <a:pt x="323991" y="502926"/>
                        <a:pt x="323991" y="323991"/>
                      </a:cubicBezTo>
                      <a:cubicBezTo>
                        <a:pt x="323991" y="145056"/>
                        <a:pt x="178935" y="0"/>
                        <a:pt x="0" y="0"/>
                      </a:cubicBezTo>
                      <a:close/>
                      <a:moveTo>
                        <a:pt x="822466" y="0"/>
                      </a:moveTo>
                      <a:cubicBezTo>
                        <a:pt x="643531" y="0"/>
                        <a:pt x="498475" y="145056"/>
                        <a:pt x="498475" y="323991"/>
                      </a:cubicBezTo>
                      <a:cubicBezTo>
                        <a:pt x="498475" y="502926"/>
                        <a:pt x="643531" y="647982"/>
                        <a:pt x="822466" y="647982"/>
                      </a:cubicBezTo>
                      <a:cubicBezTo>
                        <a:pt x="737706" y="440303"/>
                        <a:pt x="737706" y="207679"/>
                        <a:pt x="822466" y="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2857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28" name="台形 27">
                <a:extLst>
                  <a:ext uri="{FF2B5EF4-FFF2-40B4-BE49-F238E27FC236}">
                    <a16:creationId xmlns:a16="http://schemas.microsoft.com/office/drawing/2014/main" id="{3EF6770B-B75C-4E14-B72F-ADF98A4073FB}"/>
                  </a:ext>
                </a:extLst>
              </p:cNvPr>
              <p:cNvSpPr/>
              <p:nvPr/>
            </p:nvSpPr>
            <p:spPr bwMode="auto">
              <a:xfrm rot="5400000">
                <a:off x="3683319" y="5226127"/>
                <a:ext cx="869661" cy="955486"/>
              </a:xfrm>
              <a:prstGeom prst="trapezoid">
                <a:avLst>
                  <a:gd name="adj" fmla="val 38176"/>
                </a:avLst>
              </a:prstGeom>
              <a:solidFill>
                <a:srgbClr val="FF0000">
                  <a:alpha val="50196"/>
                </a:srgbClr>
              </a:solidFill>
              <a:ln w="2857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0" name="台形 19">
                <a:extLst>
                  <a:ext uri="{FF2B5EF4-FFF2-40B4-BE49-F238E27FC236}">
                    <a16:creationId xmlns:a16="http://schemas.microsoft.com/office/drawing/2014/main" id="{F06790AB-21FC-499B-B23B-759B62A6FEF1}"/>
                  </a:ext>
                </a:extLst>
              </p:cNvPr>
              <p:cNvSpPr/>
              <p:nvPr/>
            </p:nvSpPr>
            <p:spPr bwMode="auto">
              <a:xfrm rot="16200000" flipH="1">
                <a:off x="5353015" y="5226127"/>
                <a:ext cx="869661" cy="955486"/>
              </a:xfrm>
              <a:prstGeom prst="trapezoid">
                <a:avLst>
                  <a:gd name="adj" fmla="val 38176"/>
                </a:avLst>
              </a:prstGeom>
              <a:solidFill>
                <a:srgbClr val="FF0000">
                  <a:alpha val="50196"/>
                </a:srgbClr>
              </a:solidFill>
              <a:ln w="2857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25746230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フリーフォーム: 図形 2">
            <a:extLst>
              <a:ext uri="{FF2B5EF4-FFF2-40B4-BE49-F238E27FC236}">
                <a16:creationId xmlns:a16="http://schemas.microsoft.com/office/drawing/2014/main" id="{9D338FBD-99FB-4500-992A-2AEABAD936E8}"/>
              </a:ext>
            </a:extLst>
          </p:cNvPr>
          <p:cNvSpPr/>
          <p:nvPr/>
        </p:nvSpPr>
        <p:spPr bwMode="auto">
          <a:xfrm rot="16200000" flipH="1">
            <a:off x="3934106" y="942647"/>
            <a:ext cx="2063620" cy="9218810"/>
          </a:xfrm>
          <a:custGeom>
            <a:avLst/>
            <a:gdLst>
              <a:gd name="connsiteX0" fmla="*/ 0 w 1820181"/>
              <a:gd name="connsiteY0" fmla="*/ 0 h 4686855"/>
              <a:gd name="connsiteX1" fmla="*/ 735022 w 1820181"/>
              <a:gd name="connsiteY1" fmla="*/ 2343427 h 4686855"/>
              <a:gd name="connsiteX2" fmla="*/ 0 w 1820181"/>
              <a:gd name="connsiteY2" fmla="*/ 4686855 h 4686855"/>
              <a:gd name="connsiteX3" fmla="*/ 1820181 w 1820181"/>
              <a:gd name="connsiteY3" fmla="*/ 4686855 h 4686855"/>
              <a:gd name="connsiteX4" fmla="*/ 1085160 w 1820181"/>
              <a:gd name="connsiteY4" fmla="*/ 2343427 h 4686855"/>
              <a:gd name="connsiteX5" fmla="*/ 1820181 w 1820181"/>
              <a:gd name="connsiteY5" fmla="*/ 0 h 468685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1820181" h="4686855">
                <a:moveTo>
                  <a:pt x="0" y="0"/>
                </a:moveTo>
                <a:lnTo>
                  <a:pt x="735022" y="2343427"/>
                </a:lnTo>
                <a:lnTo>
                  <a:pt x="0" y="4686855"/>
                </a:lnTo>
                <a:lnTo>
                  <a:pt x="1820181" y="4686855"/>
                </a:lnTo>
                <a:lnTo>
                  <a:pt x="1085160" y="2343427"/>
                </a:lnTo>
                <a:lnTo>
                  <a:pt x="1820181" y="0"/>
                </a:lnTo>
                <a:close/>
              </a:path>
            </a:pathLst>
          </a:custGeom>
          <a:solidFill>
            <a:srgbClr val="FF0000">
              <a:alpha val="50196"/>
            </a:srgbClr>
          </a:solidFill>
          <a:ln w="2857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marL="285750" indent="-285750" algn="ctr">
              <a:buFont typeface="Arial" panose="020B0604020202020204" pitchFamily="34" charset="0"/>
              <a:buChar char="•"/>
            </a:pPr>
            <a:endParaRPr kumimoji="1" lang="ja-JP" altLang="en-US"/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4B13F445-2191-4330-99E8-EBF3A8E10C1D}"/>
              </a:ext>
            </a:extLst>
          </p:cNvPr>
          <p:cNvSpPr txBox="1"/>
          <p:nvPr/>
        </p:nvSpPr>
        <p:spPr>
          <a:xfrm>
            <a:off x="207034" y="733102"/>
            <a:ext cx="955786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54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もしもの時は</a:t>
            </a:r>
            <a:r>
              <a:rPr kumimoji="1" lang="ja-JP" altLang="en-US" sz="96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内線</a:t>
            </a:r>
            <a:r>
              <a:rPr kumimoji="1" lang="en-US" altLang="ja-JP" sz="96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110</a:t>
            </a:r>
            <a:endParaRPr kumimoji="1" lang="en-US" altLang="ja-JP" sz="6600" b="1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7" name="グループ化 16">
            <a:extLst>
              <a:ext uri="{FF2B5EF4-FFF2-40B4-BE49-F238E27FC236}">
                <a16:creationId xmlns:a16="http://schemas.microsoft.com/office/drawing/2014/main" id="{95B0220A-5820-45A1-A5D5-5847276A8A03}"/>
              </a:ext>
            </a:extLst>
          </p:cNvPr>
          <p:cNvGrpSpPr/>
          <p:nvPr/>
        </p:nvGrpSpPr>
        <p:grpSpPr>
          <a:xfrm>
            <a:off x="4215828" y="4635007"/>
            <a:ext cx="1518222" cy="1929264"/>
            <a:chOff x="3895873" y="2529023"/>
            <a:chExt cx="2158132" cy="2742424"/>
          </a:xfrm>
        </p:grpSpPr>
        <p:sp>
          <p:nvSpPr>
            <p:cNvPr id="12" name="四角形: 上の 2 つの角を丸める 11">
              <a:extLst>
                <a:ext uri="{FF2B5EF4-FFF2-40B4-BE49-F238E27FC236}">
                  <a16:creationId xmlns:a16="http://schemas.microsoft.com/office/drawing/2014/main" id="{9D20B4A3-128C-4535-9B7D-3A84363897BC}"/>
                </a:ext>
              </a:extLst>
            </p:cNvPr>
            <p:cNvSpPr/>
            <p:nvPr/>
          </p:nvSpPr>
          <p:spPr bwMode="auto">
            <a:xfrm>
              <a:off x="4044390" y="2529023"/>
              <a:ext cx="1861098" cy="2261286"/>
            </a:xfrm>
            <a:prstGeom prst="round2SameRect">
              <a:avLst>
                <a:gd name="adj1" fmla="val 49362"/>
                <a:gd name="adj2" fmla="val 0"/>
              </a:avLst>
            </a:prstGeom>
            <a:solidFill>
              <a:srgbClr val="FF0000"/>
            </a:solidFill>
            <a:ln w="2857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" name="四角形: 上の 2 つの角を丸める 12">
              <a:extLst>
                <a:ext uri="{FF2B5EF4-FFF2-40B4-BE49-F238E27FC236}">
                  <a16:creationId xmlns:a16="http://schemas.microsoft.com/office/drawing/2014/main" id="{A0EC9338-ED03-4C27-8379-5D3F19BFCC81}"/>
                </a:ext>
              </a:extLst>
            </p:cNvPr>
            <p:cNvSpPr/>
            <p:nvPr/>
          </p:nvSpPr>
          <p:spPr bwMode="auto">
            <a:xfrm>
              <a:off x="3895873" y="4891506"/>
              <a:ext cx="2158132" cy="379941"/>
            </a:xfrm>
            <a:prstGeom prst="round2SameRect">
              <a:avLst>
                <a:gd name="adj1" fmla="val 49362"/>
                <a:gd name="adj2" fmla="val 0"/>
              </a:avLst>
            </a:prstGeom>
            <a:solidFill>
              <a:schemeClr val="bg1">
                <a:lumMod val="50000"/>
              </a:schemeClr>
            </a:solidFill>
            <a:ln w="2857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" name="台形 13">
              <a:extLst>
                <a:ext uri="{FF2B5EF4-FFF2-40B4-BE49-F238E27FC236}">
                  <a16:creationId xmlns:a16="http://schemas.microsoft.com/office/drawing/2014/main" id="{60DDDA84-F3E7-4158-BF4B-48821EFE9E22}"/>
                </a:ext>
              </a:extLst>
            </p:cNvPr>
            <p:cNvSpPr/>
            <p:nvPr/>
          </p:nvSpPr>
          <p:spPr bwMode="auto">
            <a:xfrm rot="5400000">
              <a:off x="4031839" y="3728757"/>
              <a:ext cx="998254" cy="555776"/>
            </a:xfrm>
            <a:prstGeom prst="trapezoid">
              <a:avLst>
                <a:gd name="adj" fmla="val 75705"/>
              </a:avLst>
            </a:prstGeom>
            <a:solidFill>
              <a:srgbClr val="FFFF00"/>
            </a:solidFill>
            <a:ln w="2857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" name="台形 14">
              <a:extLst>
                <a:ext uri="{FF2B5EF4-FFF2-40B4-BE49-F238E27FC236}">
                  <a16:creationId xmlns:a16="http://schemas.microsoft.com/office/drawing/2014/main" id="{B638101C-7A22-4F49-9D43-783E239450B4}"/>
                </a:ext>
              </a:extLst>
            </p:cNvPr>
            <p:cNvSpPr/>
            <p:nvPr/>
          </p:nvSpPr>
          <p:spPr bwMode="auto">
            <a:xfrm rot="16200000" flipH="1">
              <a:off x="4892377" y="3728761"/>
              <a:ext cx="998254" cy="555776"/>
            </a:xfrm>
            <a:prstGeom prst="trapezoid">
              <a:avLst>
                <a:gd name="adj" fmla="val 75705"/>
              </a:avLst>
            </a:prstGeom>
            <a:solidFill>
              <a:srgbClr val="FFFF00"/>
            </a:solidFill>
            <a:ln w="2857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2" name="吹き出し: 円形 1">
            <a:extLst>
              <a:ext uri="{FF2B5EF4-FFF2-40B4-BE49-F238E27FC236}">
                <a16:creationId xmlns:a16="http://schemas.microsoft.com/office/drawing/2014/main" id="{76FE3B2C-B15A-47B6-967A-0F4DEC275479}"/>
              </a:ext>
            </a:extLst>
          </p:cNvPr>
          <p:cNvSpPr/>
          <p:nvPr/>
        </p:nvSpPr>
        <p:spPr>
          <a:xfrm>
            <a:off x="356510" y="2277374"/>
            <a:ext cx="4299282" cy="2874302"/>
          </a:xfrm>
          <a:prstGeom prst="wedgeEllipseCallout">
            <a:avLst>
              <a:gd name="adj1" fmla="val 37231"/>
              <a:gd name="adj2" fmla="val 57140"/>
            </a:avLst>
          </a:prstGeom>
          <a:solidFill>
            <a:schemeClr val="bg1"/>
          </a:solidFill>
          <a:ln w="571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4400" b="1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あわて</a:t>
            </a:r>
            <a:br>
              <a:rPr kumimoji="1" lang="en-US" altLang="ja-JP" sz="4400" b="1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</a:br>
            <a:r>
              <a:rPr kumimoji="1" lang="ja-JP" altLang="en-US" sz="4400" b="1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ないで</a:t>
            </a:r>
          </a:p>
        </p:txBody>
      </p:sp>
      <p:sp>
        <p:nvSpPr>
          <p:cNvPr id="18" name="吹き出し: 円形 17">
            <a:extLst>
              <a:ext uri="{FF2B5EF4-FFF2-40B4-BE49-F238E27FC236}">
                <a16:creationId xmlns:a16="http://schemas.microsoft.com/office/drawing/2014/main" id="{3DAB6D83-2861-40BD-AAAB-02CE6973E243}"/>
              </a:ext>
            </a:extLst>
          </p:cNvPr>
          <p:cNvSpPr/>
          <p:nvPr/>
        </p:nvSpPr>
        <p:spPr>
          <a:xfrm>
            <a:off x="5446095" y="2593094"/>
            <a:ext cx="4299282" cy="2874302"/>
          </a:xfrm>
          <a:prstGeom prst="wedgeEllipseCallout">
            <a:avLst>
              <a:gd name="adj1" fmla="val -39617"/>
              <a:gd name="adj2" fmla="val 62543"/>
            </a:avLst>
          </a:prstGeom>
          <a:solidFill>
            <a:schemeClr val="bg1"/>
          </a:solidFill>
          <a:ln w="571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4400" b="1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おちついて</a:t>
            </a:r>
          </a:p>
        </p:txBody>
      </p:sp>
      <p:sp>
        <p:nvSpPr>
          <p:cNvPr id="4" name="楕円 3">
            <a:extLst>
              <a:ext uri="{FF2B5EF4-FFF2-40B4-BE49-F238E27FC236}">
                <a16:creationId xmlns:a16="http://schemas.microsoft.com/office/drawing/2014/main" id="{12D2864B-95D2-4D6A-8DDE-3C2761D0E0B4}"/>
              </a:ext>
            </a:extLst>
          </p:cNvPr>
          <p:cNvSpPr/>
          <p:nvPr/>
        </p:nvSpPr>
        <p:spPr>
          <a:xfrm>
            <a:off x="4510088" y="4961417"/>
            <a:ext cx="361950" cy="361950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3" name="楕円 22">
            <a:extLst>
              <a:ext uri="{FF2B5EF4-FFF2-40B4-BE49-F238E27FC236}">
                <a16:creationId xmlns:a16="http://schemas.microsoft.com/office/drawing/2014/main" id="{18858732-67CF-4B72-B13C-DA5F3E090709}"/>
              </a:ext>
            </a:extLst>
          </p:cNvPr>
          <p:cNvSpPr/>
          <p:nvPr/>
        </p:nvSpPr>
        <p:spPr>
          <a:xfrm>
            <a:off x="5076825" y="4961417"/>
            <a:ext cx="361950" cy="361950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4" name="楕円 23">
            <a:extLst>
              <a:ext uri="{FF2B5EF4-FFF2-40B4-BE49-F238E27FC236}">
                <a16:creationId xmlns:a16="http://schemas.microsoft.com/office/drawing/2014/main" id="{66ABBB53-F59A-4D07-AB10-6E19D99C27BF}"/>
              </a:ext>
            </a:extLst>
          </p:cNvPr>
          <p:cNvSpPr/>
          <p:nvPr/>
        </p:nvSpPr>
        <p:spPr>
          <a:xfrm>
            <a:off x="4572000" y="5032614"/>
            <a:ext cx="238126" cy="238126"/>
          </a:xfrm>
          <a:prstGeom prst="ellips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5" name="楕円 24">
            <a:extLst>
              <a:ext uri="{FF2B5EF4-FFF2-40B4-BE49-F238E27FC236}">
                <a16:creationId xmlns:a16="http://schemas.microsoft.com/office/drawing/2014/main" id="{48426744-8A0C-4FF6-8E69-32EFD904ACF3}"/>
              </a:ext>
            </a:extLst>
          </p:cNvPr>
          <p:cNvSpPr/>
          <p:nvPr/>
        </p:nvSpPr>
        <p:spPr>
          <a:xfrm>
            <a:off x="5138737" y="5032614"/>
            <a:ext cx="238126" cy="238126"/>
          </a:xfrm>
          <a:prstGeom prst="ellips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5A5D249F-0FC6-4194-BF77-75D997E81D91}"/>
              </a:ext>
            </a:extLst>
          </p:cNvPr>
          <p:cNvSpPr/>
          <p:nvPr/>
        </p:nvSpPr>
        <p:spPr>
          <a:xfrm>
            <a:off x="4629913" y="1940943"/>
            <a:ext cx="4781506" cy="94891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6964342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9</TotalTime>
  <Words>56</Words>
  <Application>Microsoft Office PowerPoint</Application>
  <PresentationFormat>A4 210 x 297 mm</PresentationFormat>
  <Paragraphs>39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8" baseType="lpstr">
      <vt:lpstr>メイリオ</vt:lpstr>
      <vt:lpstr>Arial</vt:lpstr>
      <vt:lpstr>Calibri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pptxc64_緊急内線番号表テンプレート</dc:title>
  <dc:subject>pptxc64_緊急内線番号表テンプレート</dc:subject>
  <dc:creator>でじけろお</dc:creator>
  <cp:revision>1</cp:revision>
  <dcterms:created xsi:type="dcterms:W3CDTF">2018-05-20T00:31:01Z</dcterms:created>
  <dcterms:modified xsi:type="dcterms:W3CDTF">2020-01-06T01:50:45Z</dcterms:modified>
  <cp:version>1</cp:version>
</cp:coreProperties>
</file>

<file path=docProps/thumbnail.jpeg>
</file>